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6"/>
  </p:notesMasterIdLst>
  <p:sldIdLst>
    <p:sldId id="2147378881" r:id="rId5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070C0"/>
    <a:srgbClr val="FFCCFF"/>
    <a:srgbClr val="FF00FF"/>
    <a:srgbClr val="2585C9"/>
    <a:srgbClr val="00B050"/>
    <a:srgbClr val="70AD47"/>
    <a:srgbClr val="DAE3F3"/>
    <a:srgbClr val="FFF2CC"/>
    <a:srgbClr val="A8B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E86954-EC03-4532-A84D-388D267B23B3}" v="285" dt="2023-12-20T07:31:48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18621" cy="494813"/>
          </a:xfrm>
          <a:prstGeom prst="rect">
            <a:avLst/>
          </a:prstGeom>
        </p:spPr>
        <p:txBody>
          <a:bodyPr vert="horz" lIns="90609" tIns="45301" rIns="90609" bIns="453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7" y="5"/>
            <a:ext cx="2918621" cy="494813"/>
          </a:xfrm>
          <a:prstGeom prst="rect">
            <a:avLst/>
          </a:prstGeom>
        </p:spPr>
        <p:txBody>
          <a:bodyPr vert="horz" lIns="90609" tIns="45301" rIns="90609" bIns="45301" rtlCol="0"/>
          <a:lstStyle>
            <a:lvl1pPr algn="r">
              <a:defRPr sz="1200"/>
            </a:lvl1pPr>
          </a:lstStyle>
          <a:p>
            <a:fld id="{7EE5BBA3-23BA-421E-A6B2-40CBB36E4ACA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9" tIns="45301" rIns="90609" bIns="453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8001"/>
            <a:ext cx="5387982" cy="3884437"/>
          </a:xfrm>
          <a:prstGeom prst="rect">
            <a:avLst/>
          </a:prstGeom>
        </p:spPr>
        <p:txBody>
          <a:bodyPr vert="horz" lIns="90609" tIns="45301" rIns="90609" bIns="453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505"/>
            <a:ext cx="2918621" cy="494813"/>
          </a:xfrm>
          <a:prstGeom prst="rect">
            <a:avLst/>
          </a:prstGeom>
        </p:spPr>
        <p:txBody>
          <a:bodyPr vert="horz" lIns="90609" tIns="45301" rIns="90609" bIns="453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7" y="9371505"/>
            <a:ext cx="2918621" cy="494813"/>
          </a:xfrm>
          <a:prstGeom prst="rect">
            <a:avLst/>
          </a:prstGeom>
        </p:spPr>
        <p:txBody>
          <a:bodyPr vert="horz" lIns="90609" tIns="45301" rIns="90609" bIns="45301" rtlCol="0" anchor="b"/>
          <a:lstStyle>
            <a:lvl1pPr algn="r">
              <a:defRPr sz="1200"/>
            </a:lvl1pPr>
          </a:lstStyle>
          <a:p>
            <a:fld id="{CC9E4919-8921-4E53-817D-973F5F6D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26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9C2E-1A88-4760-8FF1-AA9C8DE7BA0E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47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CE8-6D0E-4C07-BB67-F3E6C1D90C79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7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2119-DB24-46C6-B4D3-923E22CE2C94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9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801D7-E274-4B5C-8218-148B6D91F34C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51716" y="6356352"/>
            <a:ext cx="2228850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59976C32-8F02-40FE-954F-E3DC56C577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040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6EB8-B655-47F2-95F8-9A4D4F7496C9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76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0EFA-B4A3-4363-B3B2-12427901EFDE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03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25F7-FAFD-4873-B481-D0BD764A5D9F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38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948-A4FB-4BBA-8528-0A00A40EB8B3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04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D613-90EF-4C13-AE73-F38923157F8A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5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A305-3C75-4523-88FE-1212F819FD31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24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B0A31-95B7-4F85-B552-695743C423A7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11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69082-1A5B-4A4B-8245-6A1EB3D57239}" type="datetime1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6C32-8F02-40FE-954F-E3DC56C57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43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A7BF22A4-7A6B-272F-D315-F3BDF0C37416}"/>
              </a:ext>
            </a:extLst>
          </p:cNvPr>
          <p:cNvCxnSpPr>
            <a:cxnSpLocks/>
          </p:cNvCxnSpPr>
          <p:nvPr/>
        </p:nvCxnSpPr>
        <p:spPr>
          <a:xfrm>
            <a:off x="1" y="921279"/>
            <a:ext cx="9905999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C7941E5-A0C8-A4C0-4E43-94FD6529D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671459"/>
              </p:ext>
            </p:extLst>
          </p:nvPr>
        </p:nvGraphicFramePr>
        <p:xfrm>
          <a:off x="4974555" y="3495065"/>
          <a:ext cx="4894500" cy="21793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67668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676304">
                  <a:extLst>
                    <a:ext uri="{9D8B030D-6E8A-4147-A177-3AD203B41FA5}">
                      <a16:colId xmlns:a16="http://schemas.microsoft.com/office/drawing/2014/main" val="3756062049"/>
                    </a:ext>
                  </a:extLst>
                </a:gridCol>
                <a:gridCol w="3356009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594519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324852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10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（７）環境関係法令の遵守等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br>
                        <a:rPr kumimoji="1" lang="en-US" altLang="ja-JP" sz="10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しました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2892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みどりの食料システム戦略の理解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209154"/>
                  </a:ext>
                </a:extLst>
              </a:tr>
              <a:tr h="2892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関係法令の遵守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99600"/>
                  </a:ext>
                </a:extLst>
              </a:tr>
              <a:tr h="4060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環境配慮の取組方針の策定や研修の実施に努める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739219"/>
                  </a:ext>
                </a:extLst>
              </a:tr>
              <a:tr h="3925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機械等を扱う事業者である場合（該当しない □）</a:t>
                      </a:r>
                      <a:endParaRPr kumimoji="1" lang="en-US" altLang="ja-JP" sz="1100" b="1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機械等の適切な整備と管理に努める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685970"/>
                  </a:ext>
                </a:extLst>
              </a:tr>
              <a:tr h="2892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正しい知識に基づく作業安全に努める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092227"/>
                  </a:ext>
                </a:extLst>
              </a:tr>
            </a:tbl>
          </a:graphicData>
        </a:graphic>
      </p:graphicFrame>
      <p:graphicFrame>
        <p:nvGraphicFramePr>
          <p:cNvPr id="30" name="表 7">
            <a:extLst>
              <a:ext uri="{FF2B5EF4-FFF2-40B4-BE49-F238E27FC236}">
                <a16:creationId xmlns:a16="http://schemas.microsoft.com/office/drawing/2014/main" id="{E39C0356-3C95-C47C-144C-13E36EFE2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91582"/>
              </p:ext>
            </p:extLst>
          </p:nvPr>
        </p:nvGraphicFramePr>
        <p:xfrm>
          <a:off x="4974555" y="974425"/>
          <a:ext cx="4894499" cy="10668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67668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657439">
                  <a:extLst>
                    <a:ext uri="{9D8B030D-6E8A-4147-A177-3AD203B41FA5}">
                      <a16:colId xmlns:a16="http://schemas.microsoft.com/office/drawing/2014/main" val="3756062049"/>
                    </a:ext>
                  </a:extLst>
                </a:gridCol>
                <a:gridCol w="3337205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32187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352533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（５）廃棄物の発生抑制、</a:t>
                      </a:r>
                      <a:endParaRPr kumimoji="1" lang="en-US" altLang="ja-JP" sz="1200" b="1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適正な循環的な利用及び適正な処分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（しました）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2534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プラ等廃棄物の削減に努め、適正に処理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209154"/>
                  </a:ext>
                </a:extLst>
              </a:tr>
              <a:tr h="2534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資源の再利用を検討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58773"/>
                  </a:ext>
                </a:extLst>
              </a:tr>
            </a:tbl>
          </a:graphicData>
        </a:graphic>
      </p:graphicFrame>
      <p:graphicFrame>
        <p:nvGraphicFramePr>
          <p:cNvPr id="31" name="表 7">
            <a:extLst>
              <a:ext uri="{FF2B5EF4-FFF2-40B4-BE49-F238E27FC236}">
                <a16:creationId xmlns:a16="http://schemas.microsoft.com/office/drawing/2014/main" id="{CBE8F60D-84E1-0635-0380-418964769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227724"/>
              </p:ext>
            </p:extLst>
          </p:nvPr>
        </p:nvGraphicFramePr>
        <p:xfrm>
          <a:off x="51636" y="2863850"/>
          <a:ext cx="4809000" cy="208788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62992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572062">
                  <a:extLst>
                    <a:ext uri="{9D8B030D-6E8A-4147-A177-3AD203B41FA5}">
                      <a16:colId xmlns:a16="http://schemas.microsoft.com/office/drawing/2014/main" val="3756062049"/>
                    </a:ext>
                  </a:extLst>
                </a:gridCol>
                <a:gridCol w="3352801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21145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282029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（３）エネルギーの節減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（しました）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367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オフィスや車両・機械等の電気・燃料の使用状況の記録・保存に努める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209154"/>
                  </a:ext>
                </a:extLst>
              </a:tr>
              <a:tr h="6621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省エネを意識し、不必要・非効率なエネルギー消費をしない（照明、空調、ウォームビズ・クールビズ、燃費効率のよい機械の利用等）ように努める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117004"/>
                  </a:ext>
                </a:extLst>
              </a:tr>
              <a:tr h="367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環境負荷低減に配慮した商品、原料等の調達を検討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492618"/>
                  </a:ext>
                </a:extLst>
              </a:tr>
            </a:tbl>
          </a:graphicData>
        </a:graphic>
      </p:graphicFrame>
      <p:graphicFrame>
        <p:nvGraphicFramePr>
          <p:cNvPr id="2" name="表 7">
            <a:extLst>
              <a:ext uri="{FF2B5EF4-FFF2-40B4-BE49-F238E27FC236}">
                <a16:creationId xmlns:a16="http://schemas.microsoft.com/office/drawing/2014/main" id="{23403E29-A423-730A-74D3-D877B3425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740208"/>
              </p:ext>
            </p:extLst>
          </p:nvPr>
        </p:nvGraphicFramePr>
        <p:xfrm>
          <a:off x="51637" y="974425"/>
          <a:ext cx="4808999" cy="81805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81347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602423">
                  <a:extLst>
                    <a:ext uri="{9D8B030D-6E8A-4147-A177-3AD203B41FA5}">
                      <a16:colId xmlns:a16="http://schemas.microsoft.com/office/drawing/2014/main" val="1478065040"/>
                    </a:ext>
                  </a:extLst>
                </a:gridCol>
                <a:gridCol w="3260732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64497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321453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（１）適正な施肥</a:t>
                      </a:r>
                      <a:endParaRPr kumimoji="1" lang="en-US" altLang="ja-JP" sz="1200" b="1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しました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4675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 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※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農産物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等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の調達を行う場合（該当しない □）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ＭＳ ゴシック"/>
                        <a:ea typeface="ＭＳ ゴシック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環境負荷低減に配慮した農産物等の調達を検討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99600"/>
                  </a:ext>
                </a:extLst>
              </a:tr>
            </a:tbl>
          </a:graphicData>
        </a:graphic>
      </p:graphicFrame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02FA10FD-C5B6-4E82-EEDB-6787192C77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462225"/>
              </p:ext>
            </p:extLst>
          </p:nvPr>
        </p:nvGraphicFramePr>
        <p:xfrm>
          <a:off x="51636" y="1840550"/>
          <a:ext cx="4809000" cy="97536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81637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568424">
                  <a:extLst>
                    <a:ext uri="{9D8B030D-6E8A-4147-A177-3AD203B41FA5}">
                      <a16:colId xmlns:a16="http://schemas.microsoft.com/office/drawing/2014/main" val="711524135"/>
                    </a:ext>
                  </a:extLst>
                </a:gridCol>
                <a:gridCol w="3293759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65180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308777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（２）適正な防除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（しました）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4403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100" b="1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 </a:t>
                      </a:r>
                      <a:r>
                        <a:rPr kumimoji="1" lang="en-US" altLang="ja-JP" sz="1100" b="1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※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農産物</a:t>
                      </a:r>
                      <a:r>
                        <a:rPr lang="ja-JP" altLang="en-US" sz="1100" b="1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等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ＭＳ ゴシック"/>
                          <a:ea typeface="ＭＳ ゴシック"/>
                        </a:rPr>
                        <a:t>の調達を行う場合（該当しない □）</a:t>
                      </a:r>
                      <a:endParaRPr kumimoji="1" lang="en-US" altLang="ja-JP" sz="1100" b="1">
                        <a:solidFill>
                          <a:schemeClr val="tx1"/>
                        </a:solidFill>
                        <a:latin typeface="ＭＳ ゴシック"/>
                        <a:ea typeface="ＭＳ ゴシック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環境負荷低減に配慮した農産物等の調達を検討（再掲）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99600"/>
                  </a:ext>
                </a:extLst>
              </a:tr>
            </a:tbl>
          </a:graphicData>
        </a:graphic>
      </p:graphicFrame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44E7B47C-36CA-9A9B-5A48-F0C07EB98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07853"/>
              </p:ext>
            </p:extLst>
          </p:nvPr>
        </p:nvGraphicFramePr>
        <p:xfrm>
          <a:off x="51639" y="4999670"/>
          <a:ext cx="4808997" cy="79248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81926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543891">
                  <a:extLst>
                    <a:ext uri="{9D8B030D-6E8A-4147-A177-3AD203B41FA5}">
                      <a16:colId xmlns:a16="http://schemas.microsoft.com/office/drawing/2014/main" val="3398224354"/>
                    </a:ext>
                  </a:extLst>
                </a:gridCol>
                <a:gridCol w="3362037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21143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269782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marL="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（４）悪臭及び害虫の発生防止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（しました）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3401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kumimoji="1" lang="en-US" altLang="ja-JP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肥料・飼料等の製造を行う場合（該当しない □）</a:t>
                      </a:r>
                      <a:endParaRPr kumimoji="1" lang="en-US" altLang="ja-JP" sz="1100" b="1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悪臭・害虫の発生防止・低減に努める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99600"/>
                  </a:ext>
                </a:extLst>
              </a:tr>
            </a:tbl>
          </a:graphicData>
        </a:graphic>
      </p:graphicFrame>
      <p:graphicFrame>
        <p:nvGraphicFramePr>
          <p:cNvPr id="11" name="表 7">
            <a:extLst>
              <a:ext uri="{FF2B5EF4-FFF2-40B4-BE49-F238E27FC236}">
                <a16:creationId xmlns:a16="http://schemas.microsoft.com/office/drawing/2014/main" id="{9391A420-8BAA-82AA-CE6F-3CC43B9F7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595649"/>
              </p:ext>
            </p:extLst>
          </p:nvPr>
        </p:nvGraphicFramePr>
        <p:xfrm>
          <a:off x="4974555" y="2067105"/>
          <a:ext cx="4894500" cy="140208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86941">
                  <a:extLst>
                    <a:ext uri="{9D8B030D-6E8A-4147-A177-3AD203B41FA5}">
                      <a16:colId xmlns:a16="http://schemas.microsoft.com/office/drawing/2014/main" val="3966827443"/>
                    </a:ext>
                  </a:extLst>
                </a:gridCol>
                <a:gridCol w="654019">
                  <a:extLst>
                    <a:ext uri="{9D8B030D-6E8A-4147-A177-3AD203B41FA5}">
                      <a16:colId xmlns:a16="http://schemas.microsoft.com/office/drawing/2014/main" val="3756062049"/>
                    </a:ext>
                  </a:extLst>
                </a:gridCol>
                <a:gridCol w="3335929">
                  <a:extLst>
                    <a:ext uri="{9D8B030D-6E8A-4147-A177-3AD203B41FA5}">
                      <a16:colId xmlns:a16="http://schemas.microsoft.com/office/drawing/2014/main" val="2357388432"/>
                    </a:ext>
                  </a:extLst>
                </a:gridCol>
                <a:gridCol w="617611">
                  <a:extLst>
                    <a:ext uri="{9D8B030D-6E8A-4147-A177-3AD203B41FA5}">
                      <a16:colId xmlns:a16="http://schemas.microsoft.com/office/drawing/2014/main" val="505857850"/>
                    </a:ext>
                  </a:extLst>
                </a:gridCol>
              </a:tblGrid>
              <a:tr h="283976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申請時</a:t>
                      </a:r>
                      <a:endParaRPr kumimoji="1" lang="en-US" altLang="ja-JP" sz="9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します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（６）生物多様性への悪影響の防止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報告時</a:t>
                      </a:r>
                      <a:br>
                        <a:rPr kumimoji="1" lang="en-US" altLang="ja-JP" sz="9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しました</a:t>
                      </a:r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</a:txBody>
                  <a:tcPr marL="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18122"/>
                  </a:ext>
                </a:extLst>
              </a:tr>
              <a:tr h="4938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生物多様性への影響が想定される工事等を実施する場合（該当しない □）</a:t>
                      </a:r>
                      <a:endParaRPr kumimoji="1" lang="en-US" altLang="ja-JP" sz="1100" b="1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生物多様性に配慮した事業実施に努める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209154"/>
                  </a:ext>
                </a:extLst>
              </a:tr>
              <a:tr h="3580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特定事業場である場合（該当しない □）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排水処理に係る水質汚濁防止法の遵守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26925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AF8577-A7B2-9A7B-0E92-6CA66664FCF3}"/>
              </a:ext>
            </a:extLst>
          </p:cNvPr>
          <p:cNvSpPr txBox="1"/>
          <p:nvPr/>
        </p:nvSpPr>
        <p:spPr>
          <a:xfrm>
            <a:off x="0" y="60760"/>
            <a:ext cx="5144357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b="1" dirty="0">
                <a:latin typeface="Meiryo UI"/>
                <a:ea typeface="Meiryo UI"/>
              </a:rPr>
              <a:t>環境負荷低減のクロスコンプライアンス チェックシート</a:t>
            </a:r>
            <a:endParaRPr kumimoji="1" lang="en-US" altLang="ja-JP" b="1" dirty="0">
              <a:latin typeface="Meiryo UI"/>
              <a:ea typeface="Meiryo UI"/>
            </a:endParaRPr>
          </a:p>
          <a:p>
            <a:r>
              <a:rPr lang="ja-JP" altLang="en-US" b="1" dirty="0">
                <a:solidFill>
                  <a:prstClr val="black"/>
                </a:solidFill>
                <a:latin typeface="メイリオ"/>
                <a:ea typeface="メイリオ"/>
              </a:rPr>
              <a:t>（民間事業者・自治体等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向け</a:t>
            </a:r>
            <a:r>
              <a:rPr kumimoji="0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</a:rPr>
              <a:t>）</a:t>
            </a:r>
            <a:endParaRPr kumimoji="1" lang="en-US" altLang="ja-JP" b="1" dirty="0">
              <a:latin typeface="Meiryo UI"/>
              <a:ea typeface="Meiryo UI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4DDC1D4-497E-896C-9FBC-6950230988D6}"/>
              </a:ext>
            </a:extLst>
          </p:cNvPr>
          <p:cNvSpPr txBox="1"/>
          <p:nvPr/>
        </p:nvSpPr>
        <p:spPr>
          <a:xfrm>
            <a:off x="16452" y="5862506"/>
            <a:ext cx="47450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488" indent="-90488"/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注　</a:t>
            </a:r>
            <a:r>
              <a:rPr kumimoji="1"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の記載内容に「該当しない」場合には□にチェックしてください。この場合、当該項目の申請時・報告時のチェックは不要です。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341A0A6-AF2C-A7E5-3834-E8DD397BD797}"/>
              </a:ext>
            </a:extLst>
          </p:cNvPr>
          <p:cNvSpPr txBox="1"/>
          <p:nvPr/>
        </p:nvSpPr>
        <p:spPr>
          <a:xfrm>
            <a:off x="9050318" y="326185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Ver2.1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A3C4FC0-B348-F399-5F58-FCD43EF9C5B4}"/>
              </a:ext>
            </a:extLst>
          </p:cNvPr>
          <p:cNvSpPr txBox="1"/>
          <p:nvPr/>
        </p:nvSpPr>
        <p:spPr>
          <a:xfrm>
            <a:off x="20149" y="6250587"/>
            <a:ext cx="491041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488" indent="-90488"/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◆　上記はひな形であり、各事業によりチェックする取組は異なる場合があるため、各事業の要綱・要領などでご確認ください。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CE685EC-B96C-9668-BC76-A9A1D6A1F636}"/>
              </a:ext>
            </a:extLst>
          </p:cNvPr>
          <p:cNvSpPr txBox="1"/>
          <p:nvPr/>
        </p:nvSpPr>
        <p:spPr>
          <a:xfrm>
            <a:off x="5222368" y="46928"/>
            <a:ext cx="3942105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事業名：</a:t>
            </a:r>
            <a:r>
              <a:rPr kumimoji="1" lang="ja-JP" altLang="en-US" sz="1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kumimoji="1" lang="en-US" altLang="ja-JP" sz="1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kumimoji="1" lang="ja-JP" altLang="en-US" sz="1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年度植物品種等海外流出防止総合対策・推進事業</a:t>
            </a:r>
            <a:endParaRPr kumimoji="1" lang="en-US" altLang="ja-JP" sz="1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組織名・代表者氏名：</a:t>
            </a:r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住所：</a:t>
            </a:r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</a:t>
            </a:r>
            <a:endParaRPr kumimoji="1" lang="en-US" altLang="ja-JP" sz="1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連絡先：</a:t>
            </a:r>
            <a:r>
              <a:rPr kumimoji="1" lang="ja-JP" altLang="en-US" sz="1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C67973A-88D1-E124-1933-C2E9DA7EB811}"/>
              </a:ext>
            </a:extLst>
          </p:cNvPr>
          <p:cNvSpPr txBox="1"/>
          <p:nvPr/>
        </p:nvSpPr>
        <p:spPr>
          <a:xfrm>
            <a:off x="4975443" y="5671179"/>
            <a:ext cx="4872011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＜報告内容の確認と個人情報の取り扱いについて＞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6213" indent="-176213"/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　本チェックシートにて報告された内容については、農林水産省が対象者を抽出し、実施状況の確認を行います。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6213" indent="-176213"/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　記入いただいた個人情報については、本チェックシートの実施状況確認のために農林水産省で使用し、ご本人の同意がなければ第三者に提供することはありません。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0151054-AAA8-9D53-CA22-CC6A664F7DBF}"/>
              </a:ext>
            </a:extLst>
          </p:cNvPr>
          <p:cNvSpPr txBox="1"/>
          <p:nvPr/>
        </p:nvSpPr>
        <p:spPr>
          <a:xfrm>
            <a:off x="7453432" y="6583731"/>
            <a:ext cx="2492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上記について、確認しました→</a:t>
            </a:r>
            <a:r>
              <a:rPr kumimoji="1" lang="ja-JP" altLang="en-US" sz="1200" b="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7FDAA6F-3730-7192-FD7A-85D72997C85F}"/>
              </a:ext>
            </a:extLst>
          </p:cNvPr>
          <p:cNvSpPr/>
          <p:nvPr/>
        </p:nvSpPr>
        <p:spPr>
          <a:xfrm>
            <a:off x="5056432" y="5719037"/>
            <a:ext cx="4800258" cy="110799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5376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4B8AAF6BF2E1B4692B31E9D4E5F4B23" ma:contentTypeVersion="15" ma:contentTypeDescription="新しいドキュメントを作成します。" ma:contentTypeScope="" ma:versionID="d13d12f0fb6e1611812fdf028678e18a">
  <xsd:schema xmlns:xsd="http://www.w3.org/2001/XMLSchema" xmlns:xs="http://www.w3.org/2001/XMLSchema" xmlns:p="http://schemas.microsoft.com/office/2006/metadata/properties" xmlns:ns2="85ec59af-1a16-40a0-b163-384e34c79a5c" xmlns:ns3="3c762b54-3e06-48b0-aeda-98b1f957bd32" targetNamespace="http://schemas.microsoft.com/office/2006/metadata/properties" ma:root="true" ma:fieldsID="ff8d8c04882e0a3c154c6c44eee143f6" ns2:_="" ns3:_="">
    <xsd:import namespace="85ec59af-1a16-40a0-b163-384e34c79a5c"/>
    <xsd:import namespace="3c762b54-3e06-48b0-aeda-98b1f957bd3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8523be7-cf59-4727-a652-45e349275795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62b54-3e06-48b0-aeda-98b1f957b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c59af-1a16-40a0-b163-384e34c79a5c" xsi:nil="true"/>
    <lcf76f155ced4ddcb4097134ff3c332f xmlns="3c762b54-3e06-48b0-aeda-98b1f957bd32">
      <Terms xmlns="http://schemas.microsoft.com/office/infopath/2007/PartnerControls"/>
    </lcf76f155ced4ddcb4097134ff3c332f>
    <MediaLengthInSeconds xmlns="3c762b54-3e06-48b0-aeda-98b1f957bd3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BB229C-667F-4820-AD92-B5B5BD4288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ec59af-1a16-40a0-b163-384e34c79a5c"/>
    <ds:schemaRef ds:uri="3c762b54-3e06-48b0-aeda-98b1f957bd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B7C2A7-38FF-433F-972F-B0D0DCFF91B9}">
  <ds:schemaRefs>
    <ds:schemaRef ds:uri="http://schemas.microsoft.com/office/infopath/2007/PartnerControls"/>
    <ds:schemaRef ds:uri="http://www.w3.org/XML/1998/namespace"/>
    <ds:schemaRef ds:uri="04051ca4-4174-4f5a-b4bf-c8092c177d67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85ec59af-1a16-40a0-b163-384e34c79a5c"/>
    <ds:schemaRef ds:uri="http://purl.org/dc/dcmitype/"/>
    <ds:schemaRef ds:uri="3c762b54-3e06-48b0-aeda-98b1f957bd32"/>
  </ds:schemaRefs>
</ds:datastoreItem>
</file>

<file path=customXml/itemProps3.xml><?xml version="1.0" encoding="utf-8"?>
<ds:datastoreItem xmlns:ds="http://schemas.openxmlformats.org/officeDocument/2006/customXml" ds:itemID="{10A28211-5C75-459C-96EF-5E708A7D40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641</Words>
  <Application>Microsoft Office PowerPoint</Application>
  <PresentationFormat>A4 210 x 297 mm</PresentationFormat>
  <Paragraphs>113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ゴシック</vt:lpstr>
      <vt:lpstr>ＭＳ 明朝</vt:lpstr>
      <vt:lpstr>メイリオ</vt:lpstr>
      <vt:lpstr>游ゴシック</vt:lpstr>
      <vt:lpstr>Arial</vt:lpstr>
      <vt:lpstr>Calibri</vt:lpstr>
      <vt:lpstr>Calibri Light</vt:lpstr>
      <vt:lpstr>2_Office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表谷 拓郎(HYOTANI Takuro)</dc:creator>
  <cp:lastModifiedBy>植木 隆</cp:lastModifiedBy>
  <cp:revision>16</cp:revision>
  <cp:lastPrinted>2023-12-20T06:50:18Z</cp:lastPrinted>
  <dcterms:created xsi:type="dcterms:W3CDTF">2023-04-07T00:51:12Z</dcterms:created>
  <dcterms:modified xsi:type="dcterms:W3CDTF">2025-05-09T06:05:12Z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0x01010044B8AAF6BF2E1B4692B31E9D4E5F4B23</vt:lpwstr>
  </property>
  <property fmtid="{D5CDD505-2E9C-101B-9397-08002B2CF9AE}" pid="3" name="MediaServiceImageTags">
    <vt:lpwstr/>
  </property>
  <property fmtid="{D5CDD505-2E9C-101B-9397-08002B2CF9AE}" pid="4" name="Order">
    <vt:r8>13624100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